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notesMasterIdLst>
    <p:notesMasterId r:id="rId25"/>
  </p:notesMasterIdLst>
  <p:sldIdLst>
    <p:sldId id="256" r:id="rId2"/>
    <p:sldId id="258" r:id="rId3"/>
    <p:sldId id="259" r:id="rId4"/>
    <p:sldId id="260" r:id="rId5"/>
    <p:sldId id="261" r:id="rId6"/>
    <p:sldId id="265" r:id="rId7"/>
    <p:sldId id="266" r:id="rId8"/>
    <p:sldId id="267" r:id="rId9"/>
    <p:sldId id="268" r:id="rId10"/>
    <p:sldId id="269" r:id="rId11"/>
    <p:sldId id="264" r:id="rId12"/>
    <p:sldId id="270" r:id="rId13"/>
    <p:sldId id="272" r:id="rId14"/>
    <p:sldId id="273" r:id="rId15"/>
    <p:sldId id="275" r:id="rId16"/>
    <p:sldId id="263" r:id="rId17"/>
    <p:sldId id="271" r:id="rId18"/>
    <p:sldId id="279" r:id="rId19"/>
    <p:sldId id="280" r:id="rId20"/>
    <p:sldId id="278" r:id="rId21"/>
    <p:sldId id="281" r:id="rId22"/>
    <p:sldId id="257" r:id="rId23"/>
    <p:sldId id="282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1373" y="-25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525B48-FD3B-47D6-8884-2700FBA4DCE7}" type="datetimeFigureOut">
              <a:rPr lang="en-US" smtClean="0"/>
              <a:t>3/18/2013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4133F-E206-435A-A09F-6BA0BE8B9E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561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8001000" cy="1780108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Instrumenting Thailand’s Coastline</a:t>
            </a:r>
            <a:r>
              <a:rPr lang="en-US" dirty="0"/>
              <a:t>: </a:t>
            </a:r>
            <a:r>
              <a:rPr lang="en-US" sz="3600" dirty="0"/>
              <a:t>Cyber-Infrastructure for Environmental and Disaster Monitoring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267635" cy="1260629"/>
          </a:xfrm>
        </p:spPr>
        <p:txBody>
          <a:bodyPr>
            <a:normAutofit/>
          </a:bodyPr>
          <a:lstStyle/>
          <a:p>
            <a:r>
              <a:rPr lang="en-US" b="1" dirty="0" smtClean="0"/>
              <a:t>Michael </a:t>
            </a:r>
            <a:r>
              <a:rPr lang="en-US" b="1" dirty="0" smtClean="0"/>
              <a:t>Nekrasov</a:t>
            </a:r>
            <a:endParaRPr lang="en-US" b="1" dirty="0" smtClean="0"/>
          </a:p>
          <a:p>
            <a:r>
              <a:rPr lang="en-US" dirty="0" smtClean="0"/>
              <a:t>University of California, Santa Barbara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577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0" y="2675467"/>
            <a:ext cx="4995333" cy="3450696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dirty="0" smtClean="0"/>
              <a:t>This application is available and can be a part of any school curriculum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The data is also made available and can be used for the study of diseases like Dengue Fever and Malaria which use mosquitos as vectors for infection</a:t>
            </a:r>
            <a:endParaRPr lang="en-US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smtClean="0"/>
              <a:t>Mosquito Crowd-Sensing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505200" y="1263134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bg1"/>
                </a:solidFill>
              </a:rPr>
              <a:t>In collaboration with Siriwan </a:t>
            </a:r>
            <a:r>
              <a:rPr lang="en-US" i="1" dirty="0">
                <a:solidFill>
                  <a:schemeClr val="bg1"/>
                </a:solidFill>
              </a:rPr>
              <a:t>Wongkoon 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5165" y="2971800"/>
            <a:ext cx="3020235" cy="2514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895165" y="5486400"/>
            <a:ext cx="3020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http</a:t>
            </a:r>
            <a:r>
              <a:rPr lang="en-US" b="1" dirty="0" smtClean="0"/>
              <a:t>://twibl.org/mosquito</a:t>
            </a:r>
            <a:r>
              <a:rPr lang="en-US" b="1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36803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Mosquito </a:t>
            </a:r>
            <a:r>
              <a:rPr lang="en-US" b="1" dirty="0" smtClean="0">
                <a:solidFill>
                  <a:schemeClr val="bg2">
                    <a:lumMod val="75000"/>
                  </a:schemeClr>
                </a:solidFill>
              </a:rPr>
              <a:t>Crowd-Sensing</a:t>
            </a:r>
          </a:p>
          <a:p>
            <a:pPr>
              <a:buFont typeface="Wingdings" pitchFamily="2" charset="2"/>
              <a:buChar char="Ø"/>
            </a:pPr>
            <a:endParaRPr lang="en-US" b="1" dirty="0" smtClean="0"/>
          </a:p>
          <a:p>
            <a:pPr>
              <a:buFont typeface="Wingdings" pitchFamily="2" charset="2"/>
              <a:buChar char="Ø"/>
            </a:pPr>
            <a:r>
              <a:rPr lang="en-US" b="1" dirty="0"/>
              <a:t>Aquaculture Monitoring and Early Warning Flood </a:t>
            </a:r>
            <a:r>
              <a:rPr lang="en-US" b="1" dirty="0" smtClean="0"/>
              <a:t>Detection</a:t>
            </a:r>
          </a:p>
          <a:p>
            <a:pPr>
              <a:buFont typeface="Wingdings" pitchFamily="2" charset="2"/>
              <a:buChar char="Ø"/>
            </a:pPr>
            <a:endParaRPr lang="en-US" b="1" dirty="0" smtClean="0">
              <a:solidFill>
                <a:schemeClr val="bg2">
                  <a:lumMod val="75000"/>
                </a:schemeClr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Coral Reef Monitoring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Projects in Thailand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24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7"/>
            <a:ext cx="4766733" cy="3450696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Bandon Bay, Surathani province is home to mussel, cockle, oyster, and shrimp farmers. </a:t>
            </a:r>
            <a:endParaRPr lang="en-US" dirty="0" smtClean="0"/>
          </a:p>
          <a:p>
            <a:pPr>
              <a:buFont typeface="Wingdings" pitchFamily="2" charset="2"/>
              <a:buChar char="§"/>
            </a:pPr>
            <a:r>
              <a:rPr lang="en-US" dirty="0"/>
              <a:t>S</a:t>
            </a:r>
            <a:r>
              <a:rPr lang="en-US" dirty="0" smtClean="0"/>
              <a:t>evere </a:t>
            </a:r>
            <a:r>
              <a:rPr lang="en-US" dirty="0"/>
              <a:t>rainfall </a:t>
            </a:r>
            <a:r>
              <a:rPr lang="en-US" dirty="0" smtClean="0"/>
              <a:t>causes </a:t>
            </a:r>
            <a:r>
              <a:rPr lang="en-US" dirty="0"/>
              <a:t>an influx of freshwater </a:t>
            </a:r>
            <a:r>
              <a:rPr lang="en-US" dirty="0" smtClean="0"/>
              <a:t>and sediment </a:t>
            </a:r>
            <a:r>
              <a:rPr lang="en-US" dirty="0"/>
              <a:t>into the bay</a:t>
            </a:r>
            <a:r>
              <a:rPr lang="en-US" dirty="0" smtClean="0"/>
              <a:t>.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This causes massive damage to the aquaculture industry.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Aquaculture Monitoring </a:t>
            </a:r>
            <a:r>
              <a:rPr lang="en-US" b="1" dirty="0" smtClean="0"/>
              <a:t>&amp; </a:t>
            </a:r>
            <a:br>
              <a:rPr lang="en-US" b="1" dirty="0" smtClean="0"/>
            </a:br>
            <a:r>
              <a:rPr lang="en-US" b="1" dirty="0" smtClean="0"/>
              <a:t>Early </a:t>
            </a:r>
            <a:r>
              <a:rPr lang="en-US" b="1" dirty="0"/>
              <a:t>Warning Flood </a:t>
            </a:r>
            <a:r>
              <a:rPr lang="en-US" b="1" dirty="0" smtClean="0"/>
              <a:t>Detection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0" y="1447800"/>
            <a:ext cx="3857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</a:rPr>
              <a:t>In collaboration with Sirilak </a:t>
            </a:r>
            <a:r>
              <a:rPr lang="en-US" i="1" dirty="0" smtClean="0">
                <a:solidFill>
                  <a:schemeClr val="bg1"/>
                </a:solidFill>
              </a:rPr>
              <a:t>Chumkiew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73" r="8823"/>
          <a:stretch/>
        </p:blipFill>
        <p:spPr bwMode="auto">
          <a:xfrm>
            <a:off x="5715000" y="2628900"/>
            <a:ext cx="3175259" cy="3733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86148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7"/>
            <a:ext cx="5071533" cy="394435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 smtClean="0"/>
              <a:t>Goal: </a:t>
            </a:r>
            <a:r>
              <a:rPr lang="en-US" dirty="0" smtClean="0"/>
              <a:t>Monitor water quality in the bay and detect potential flooding events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U</a:t>
            </a:r>
            <a:r>
              <a:rPr lang="en-US" dirty="0" smtClean="0"/>
              <a:t>se </a:t>
            </a:r>
            <a:r>
              <a:rPr lang="en-US" dirty="0"/>
              <a:t>a series of weather stations and </a:t>
            </a:r>
            <a:r>
              <a:rPr lang="en-US" dirty="0" smtClean="0"/>
              <a:t>underwater sensors </a:t>
            </a:r>
            <a:r>
              <a:rPr lang="en-US" dirty="0"/>
              <a:t>monitoring </a:t>
            </a:r>
            <a:endParaRPr lang="en-US" dirty="0" smtClean="0"/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Salinity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Temperature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Pressure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Turbidity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Dissolved oxygen.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Analyze this data in real-time at the site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Aquaculture Monitoring </a:t>
            </a:r>
            <a:r>
              <a:rPr lang="en-US" b="1" dirty="0" smtClean="0"/>
              <a:t>&amp; </a:t>
            </a:r>
            <a:br>
              <a:rPr lang="en-US" b="1" dirty="0" smtClean="0"/>
            </a:br>
            <a:r>
              <a:rPr lang="en-US" b="1" dirty="0" smtClean="0"/>
              <a:t>Early </a:t>
            </a:r>
            <a:r>
              <a:rPr lang="en-US" b="1" dirty="0"/>
              <a:t>Warning Flood </a:t>
            </a:r>
            <a:r>
              <a:rPr lang="en-US" b="1" dirty="0" smtClean="0"/>
              <a:t>Detection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0" y="1447800"/>
            <a:ext cx="3857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</a:rPr>
              <a:t>In collaboration with Sirilak </a:t>
            </a:r>
            <a:r>
              <a:rPr lang="en-US" i="1" dirty="0" smtClean="0">
                <a:solidFill>
                  <a:schemeClr val="bg1"/>
                </a:solidFill>
              </a:rPr>
              <a:t>Chumkiew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632617"/>
            <a:ext cx="2657475" cy="398720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3809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6"/>
            <a:ext cx="5300133" cy="395393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Progress so far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Weather station deployed at the bay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Solar Panels for power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Cellular for data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Netbook for computing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Still waiting on water sensors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Currently performing monthly water quality sampling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Aquaculture Monitoring </a:t>
            </a:r>
            <a:r>
              <a:rPr lang="en-US" b="1" dirty="0" smtClean="0"/>
              <a:t>&amp; </a:t>
            </a:r>
            <a:br>
              <a:rPr lang="en-US" b="1" dirty="0" smtClean="0"/>
            </a:br>
            <a:r>
              <a:rPr lang="en-US" b="1" dirty="0" smtClean="0"/>
              <a:t>Early </a:t>
            </a:r>
            <a:r>
              <a:rPr lang="en-US" b="1" dirty="0"/>
              <a:t>Warning Flood </a:t>
            </a:r>
            <a:r>
              <a:rPr lang="en-US" b="1" dirty="0" smtClean="0"/>
              <a:t>Detection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0" y="1447800"/>
            <a:ext cx="3857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</a:rPr>
              <a:t>In collaboration with Sirilak </a:t>
            </a:r>
            <a:r>
              <a:rPr lang="en-US" i="1" dirty="0" smtClean="0">
                <a:solidFill>
                  <a:schemeClr val="bg1"/>
                </a:solidFill>
              </a:rPr>
              <a:t>Chumkiew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705038"/>
            <a:ext cx="2616713" cy="39243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515583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6"/>
            <a:ext cx="4995333" cy="39539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Current work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Solar cells not providing sufficient power for stable system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Planning on deploying Raspberry Pi for computation &amp; communication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Interested in also looking at UCSD Android sensor pod as alternative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Aquaculture Monitoring </a:t>
            </a:r>
            <a:r>
              <a:rPr lang="en-US" b="1" dirty="0" smtClean="0"/>
              <a:t>&amp; </a:t>
            </a:r>
            <a:br>
              <a:rPr lang="en-US" b="1" dirty="0" smtClean="0"/>
            </a:br>
            <a:r>
              <a:rPr lang="en-US" b="1" dirty="0" smtClean="0"/>
              <a:t>Early </a:t>
            </a:r>
            <a:r>
              <a:rPr lang="en-US" b="1" dirty="0"/>
              <a:t>Warning Flood </a:t>
            </a:r>
            <a:r>
              <a:rPr lang="en-US" b="1" dirty="0" smtClean="0"/>
              <a:t>Detection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572000" y="1447800"/>
            <a:ext cx="3857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</a:rPr>
              <a:t>In collaboration with Sirilak </a:t>
            </a:r>
            <a:r>
              <a:rPr lang="en-US" i="1" dirty="0" smtClean="0">
                <a:solidFill>
                  <a:schemeClr val="bg1"/>
                </a:solidFill>
              </a:rPr>
              <a:t>Chumkiew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9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161"/>
          <a:stretch/>
        </p:blipFill>
        <p:spPr bwMode="auto">
          <a:xfrm>
            <a:off x="5867400" y="3200400"/>
            <a:ext cx="2911772" cy="2819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28955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Mosquito </a:t>
            </a:r>
            <a:r>
              <a:rPr lang="en-US" b="1" dirty="0" smtClean="0">
                <a:solidFill>
                  <a:schemeClr val="bg2">
                    <a:lumMod val="75000"/>
                  </a:schemeClr>
                </a:solidFill>
              </a:rPr>
              <a:t>Crowd-Sensing</a:t>
            </a:r>
          </a:p>
          <a:p>
            <a:pPr>
              <a:buFont typeface="Wingdings" pitchFamily="2" charset="2"/>
              <a:buChar char="Ø"/>
            </a:pPr>
            <a:endParaRPr lang="en-US" b="1" dirty="0" smtClean="0">
              <a:solidFill>
                <a:schemeClr val="bg2">
                  <a:lumMod val="75000"/>
                </a:schemeClr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Aquaculture Monitoring and Early Warning Flood </a:t>
            </a:r>
            <a:r>
              <a:rPr lang="en-US" b="1" dirty="0" smtClean="0">
                <a:solidFill>
                  <a:schemeClr val="bg2">
                    <a:lumMod val="75000"/>
                  </a:schemeClr>
                </a:solidFill>
              </a:rPr>
              <a:t>Detection</a:t>
            </a:r>
          </a:p>
          <a:p>
            <a:pPr>
              <a:buFont typeface="Wingdings" pitchFamily="2" charset="2"/>
              <a:buChar char="Ø"/>
            </a:pPr>
            <a:endParaRPr lang="en-US" b="1" dirty="0" smtClean="0"/>
          </a:p>
          <a:p>
            <a:pPr>
              <a:buFont typeface="Wingdings" pitchFamily="2" charset="2"/>
              <a:buChar char="Ø"/>
            </a:pPr>
            <a:r>
              <a:rPr lang="en-US" b="1" dirty="0"/>
              <a:t>Coral Reef Monitoring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Projects in Thailand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105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7"/>
            <a:ext cx="4633463" cy="3450696"/>
          </a:xfrm>
        </p:spPr>
        <p:txBody>
          <a:bodyPr>
            <a:normAutofit fontScale="92500"/>
          </a:bodyPr>
          <a:lstStyle/>
          <a:p>
            <a:pPr>
              <a:buFont typeface="Wingdings" pitchFamily="2" charset="2"/>
              <a:buChar char="§"/>
            </a:pPr>
            <a:r>
              <a:rPr lang="en-US" dirty="0" smtClean="0"/>
              <a:t>Coral </a:t>
            </a:r>
            <a:r>
              <a:rPr lang="en-US" dirty="0"/>
              <a:t>reef observatory at Racha Yai, </a:t>
            </a:r>
            <a:r>
              <a:rPr lang="en-US" dirty="0" smtClean="0"/>
              <a:t>Phuket</a:t>
            </a: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Original </a:t>
            </a:r>
            <a:r>
              <a:rPr lang="en-US" dirty="0"/>
              <a:t>deployment was a product of the </a:t>
            </a:r>
            <a:r>
              <a:rPr lang="en-US" b="1" dirty="0"/>
              <a:t>PRAGMA </a:t>
            </a:r>
            <a:r>
              <a:rPr lang="en-US" b="1" dirty="0" smtClean="0"/>
              <a:t>18 </a:t>
            </a:r>
            <a:r>
              <a:rPr lang="en-US" dirty="0" smtClean="0"/>
              <a:t>workshop</a:t>
            </a: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/>
              <a:t>C</a:t>
            </a:r>
            <a:r>
              <a:rPr lang="en-US" dirty="0" smtClean="0"/>
              <a:t>ollaboration between: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Australian </a:t>
            </a:r>
            <a:r>
              <a:rPr lang="en-US" dirty="0"/>
              <a:t>Institute of Marine </a:t>
            </a:r>
            <a:r>
              <a:rPr lang="en-US" dirty="0" smtClean="0"/>
              <a:t>Science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COE </a:t>
            </a:r>
            <a:r>
              <a:rPr lang="en-US" dirty="0"/>
              <a:t>at </a:t>
            </a:r>
            <a:r>
              <a:rPr lang="en-US" dirty="0" smtClean="0"/>
              <a:t>Walailak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University </a:t>
            </a:r>
            <a:r>
              <a:rPr lang="en-US" dirty="0"/>
              <a:t>of California, San </a:t>
            </a:r>
            <a:r>
              <a:rPr lang="en-US" dirty="0" smtClean="0"/>
              <a:t>Diego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Coral Reef Monitoring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5006671" y="1447800"/>
            <a:ext cx="3422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</a:rPr>
              <a:t>In collaboration with </a:t>
            </a:r>
            <a:r>
              <a:rPr lang="en-US" i="1" dirty="0" smtClean="0">
                <a:solidFill>
                  <a:schemeClr val="bg1"/>
                </a:solidFill>
              </a:rPr>
              <a:t>Walailak COE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5530" y="3248027"/>
            <a:ext cx="3249934" cy="2438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989515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7"/>
            <a:ext cx="4004733" cy="3450696"/>
          </a:xfrm>
        </p:spPr>
        <p:txBody>
          <a:bodyPr>
            <a:normAutofit fontScale="85000" lnSpcReduction="10000"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The observatory has been streaming </a:t>
            </a:r>
            <a:r>
              <a:rPr lang="en-US" dirty="0" smtClean="0"/>
              <a:t>real-time data </a:t>
            </a:r>
            <a:r>
              <a:rPr lang="en-US" dirty="0"/>
              <a:t>since </a:t>
            </a:r>
            <a:r>
              <a:rPr lang="en-US" dirty="0" smtClean="0"/>
              <a:t>2010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Utilized for a variety of research projects at Walailak 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Data and results publicized and used in some secondary school curriculums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Original collaboration has helped provide the start for further funding and expansion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Coral Reef Monitoring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5006671" y="1447800"/>
            <a:ext cx="3422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</a:rPr>
              <a:t>In collaboration with </a:t>
            </a:r>
            <a:r>
              <a:rPr lang="en-US" i="1" dirty="0" smtClean="0">
                <a:solidFill>
                  <a:schemeClr val="bg1"/>
                </a:solidFill>
              </a:rPr>
              <a:t>Walailak COE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8096" y="3200400"/>
            <a:ext cx="3906599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51348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6"/>
            <a:ext cx="4919133" cy="387773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System has been operational for 2.5 years in spite of power failure, network disruptions, and storms.</a:t>
            </a:r>
            <a:br>
              <a:rPr lang="en-US" dirty="0" smtClean="0"/>
            </a:br>
            <a:endParaRPr lang="en-US" dirty="0" smtClean="0"/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But in February we did need to replace cable after a shipwreck tore the existing one.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Coral Reef Monitoring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5006671" y="1447800"/>
            <a:ext cx="3422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</a:rPr>
              <a:t>In collaboration with </a:t>
            </a:r>
            <a:r>
              <a:rPr lang="en-US" i="1" dirty="0" smtClean="0">
                <a:solidFill>
                  <a:schemeClr val="bg1"/>
                </a:solidFill>
              </a:rPr>
              <a:t>Walailak COE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10242" name="Picture 2" descr="C:\Users\Mikrasov\Desktop\Photo_Upload\5D3_130224_218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743200"/>
            <a:ext cx="2616101" cy="392223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060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7"/>
            <a:ext cx="4557183" cy="3450696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itchFamily="2" charset="2"/>
              <a:buChar char="§"/>
            </a:pPr>
            <a:r>
              <a:rPr lang="en-US" dirty="0" smtClean="0"/>
              <a:t>First year graduate student from University of California Santa Barbara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Pursuing a PhD in Computer Science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Currently on a Fulbright research scholarship at Walailak University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4 years experience working on sensor networks, with multiple projects in Taiwan and Thailand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2" r="43749"/>
          <a:stretch/>
        </p:blipFill>
        <p:spPr bwMode="auto">
          <a:xfrm>
            <a:off x="5429250" y="2681258"/>
            <a:ext cx="3581400" cy="364334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43549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New Project: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Expand coral </a:t>
            </a:r>
            <a:r>
              <a:rPr lang="en-US" dirty="0"/>
              <a:t>reef observatory at Racha Yai, Phuket to include </a:t>
            </a:r>
            <a:r>
              <a:rPr lang="en-US" dirty="0" smtClean="0"/>
              <a:t>an additional site on far side of the island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Will require wireless communication and independent power.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Finished initial survey in February, now in logistical planning stages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Coral Reef Monitoring</a:t>
            </a:r>
            <a:endParaRPr lang="en-US" b="1" dirty="0"/>
          </a:p>
        </p:txBody>
      </p:sp>
      <p:sp>
        <p:nvSpPr>
          <p:cNvPr id="4" name="Rectangle 3"/>
          <p:cNvSpPr/>
          <p:nvPr/>
        </p:nvSpPr>
        <p:spPr>
          <a:xfrm>
            <a:off x="5006671" y="1447800"/>
            <a:ext cx="34224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i="1" dirty="0">
                <a:solidFill>
                  <a:schemeClr val="bg1"/>
                </a:solidFill>
              </a:rPr>
              <a:t>In collaboration with </a:t>
            </a:r>
            <a:r>
              <a:rPr lang="en-US" i="1" dirty="0" smtClean="0">
                <a:solidFill>
                  <a:schemeClr val="bg1"/>
                </a:solidFill>
              </a:rPr>
              <a:t>Walailak COE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6578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dirty="0" smtClean="0"/>
              <a:t>Environmental and </a:t>
            </a:r>
            <a:r>
              <a:rPr lang="en-US" dirty="0"/>
              <a:t>d</a:t>
            </a:r>
            <a:r>
              <a:rPr lang="en-US" dirty="0" smtClean="0"/>
              <a:t>isaster monitoring can utilize parts of the same infrastructure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Environmental monitoring, especially in developing regions requires systems that are affordable and can recover in spite of harsh environmental factors.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‘Online’ sensors provide a great asset not just for research but for education and public engagement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Common Elements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630853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7"/>
            <a:ext cx="7408333" cy="2658533"/>
          </a:xfrm>
        </p:spPr>
        <p:txBody>
          <a:bodyPr/>
          <a:lstStyle/>
          <a:p>
            <a:r>
              <a:rPr lang="en-US" b="1" dirty="0" smtClean="0"/>
              <a:t>Fulbright</a:t>
            </a:r>
            <a:r>
              <a:rPr lang="en-US" dirty="0" smtClean="0"/>
              <a:t> for funding my current study</a:t>
            </a:r>
          </a:p>
          <a:p>
            <a:r>
              <a:rPr lang="en-US" b="1" dirty="0"/>
              <a:t>Walailak </a:t>
            </a:r>
            <a:r>
              <a:rPr lang="en-US" b="1" dirty="0" smtClean="0"/>
              <a:t>University</a:t>
            </a:r>
            <a:r>
              <a:rPr lang="en-US" dirty="0" smtClean="0"/>
              <a:t>, for being such gracious hosts</a:t>
            </a:r>
          </a:p>
          <a:p>
            <a:r>
              <a:rPr lang="en-US" dirty="0" smtClean="0"/>
              <a:t>Graduate Advisor </a:t>
            </a:r>
            <a:r>
              <a:rPr lang="en-US" b="1" dirty="0" smtClean="0"/>
              <a:t>Elizabeth Belding</a:t>
            </a:r>
          </a:p>
          <a:p>
            <a:r>
              <a:rPr lang="en-US" dirty="0" smtClean="0"/>
              <a:t>Undergraduate Advisor </a:t>
            </a:r>
            <a:r>
              <a:rPr lang="en-US" b="1" dirty="0" smtClean="0"/>
              <a:t>Tony Fountain</a:t>
            </a:r>
          </a:p>
          <a:p>
            <a:r>
              <a:rPr lang="en-US" b="1" dirty="0" smtClean="0"/>
              <a:t>National Science Foundation </a:t>
            </a:r>
            <a:r>
              <a:rPr lang="en-US" dirty="0" smtClean="0"/>
              <a:t>for multiple sources of funding for my research</a:t>
            </a:r>
            <a:endParaRPr lang="en-US" b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5642672"/>
            <a:ext cx="1069975" cy="1069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5992336"/>
            <a:ext cx="2209800" cy="671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25" y="6024423"/>
            <a:ext cx="1676400" cy="688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5344706"/>
            <a:ext cx="807022" cy="1352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5903277"/>
            <a:ext cx="916686" cy="688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352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69365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228600" y="1371600"/>
            <a:ext cx="8686800" cy="1600200"/>
          </a:xfrm>
        </p:spPr>
        <p:txBody>
          <a:bodyPr/>
          <a:lstStyle/>
          <a:p>
            <a:r>
              <a:rPr lang="en-US" b="1" dirty="0" smtClean="0"/>
              <a:t>Questions/ Comments/ Idea?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78233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dirty="0" smtClean="0"/>
              <a:t>Mobile </a:t>
            </a:r>
            <a:r>
              <a:rPr lang="en-US" dirty="0"/>
              <a:t>Devices </a:t>
            </a:r>
            <a:r>
              <a:rPr lang="en-US" dirty="0" smtClean="0"/>
              <a:t>as sensors for </a:t>
            </a:r>
            <a:r>
              <a:rPr lang="en-US" dirty="0"/>
              <a:t>Environmental and Disaster </a:t>
            </a:r>
            <a:r>
              <a:rPr lang="en-US" dirty="0" smtClean="0"/>
              <a:t>Monitoring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Bridge the gap between computer science and biological sciences</a:t>
            </a:r>
            <a:endParaRPr lang="en-US" dirty="0"/>
          </a:p>
          <a:p>
            <a:pPr>
              <a:buFont typeface="Wingdings" pitchFamily="2" charset="2"/>
              <a:buChar char="§"/>
            </a:pPr>
            <a:endParaRPr lang="en-US" dirty="0" smtClean="0"/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Create technologies that are affordable and sustainable in developing regions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Interests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047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b="1" dirty="0"/>
              <a:t>Mosquito </a:t>
            </a:r>
            <a:r>
              <a:rPr lang="en-US" b="1" dirty="0" smtClean="0"/>
              <a:t>Crowd-Sensing</a:t>
            </a:r>
          </a:p>
          <a:p>
            <a:pPr>
              <a:buFont typeface="Wingdings" pitchFamily="2" charset="2"/>
              <a:buChar char="Ø"/>
            </a:pPr>
            <a:endParaRPr lang="en-US" b="1" dirty="0" smtClean="0"/>
          </a:p>
          <a:p>
            <a:pPr>
              <a:buFont typeface="Wingdings" pitchFamily="2" charset="2"/>
              <a:buChar char="Ø"/>
            </a:pPr>
            <a:r>
              <a:rPr lang="en-US" b="1" dirty="0"/>
              <a:t>Aquaculture Monitoring and Early Warning Flood </a:t>
            </a:r>
            <a:r>
              <a:rPr lang="en-US" b="1" dirty="0" smtClean="0"/>
              <a:t>Detection</a:t>
            </a:r>
          </a:p>
          <a:p>
            <a:pPr>
              <a:buFont typeface="Wingdings" pitchFamily="2" charset="2"/>
              <a:buChar char="Ø"/>
            </a:pPr>
            <a:endParaRPr lang="en-US" b="1" dirty="0" smtClean="0"/>
          </a:p>
          <a:p>
            <a:pPr>
              <a:buFont typeface="Wingdings" pitchFamily="2" charset="2"/>
              <a:buChar char="Ø"/>
            </a:pPr>
            <a:r>
              <a:rPr lang="en-US" b="1" dirty="0"/>
              <a:t>Coral Reef Monitoring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Projects in Thailand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597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b="1" dirty="0"/>
              <a:t>Mosquito </a:t>
            </a:r>
            <a:r>
              <a:rPr lang="en-US" b="1" dirty="0" smtClean="0"/>
              <a:t>Crowd-Sensing</a:t>
            </a:r>
          </a:p>
          <a:p>
            <a:pPr>
              <a:buFont typeface="Wingdings" pitchFamily="2" charset="2"/>
              <a:buChar char="Ø"/>
            </a:pPr>
            <a:endParaRPr lang="en-US" b="1" dirty="0" smtClean="0">
              <a:solidFill>
                <a:schemeClr val="bg2">
                  <a:lumMod val="75000"/>
                </a:schemeClr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Aquaculture Monitoring and Early Warning Flood </a:t>
            </a:r>
            <a:r>
              <a:rPr lang="en-US" b="1" dirty="0" smtClean="0">
                <a:solidFill>
                  <a:schemeClr val="bg2">
                    <a:lumMod val="75000"/>
                  </a:schemeClr>
                </a:solidFill>
              </a:rPr>
              <a:t>Detection</a:t>
            </a:r>
          </a:p>
          <a:p>
            <a:pPr>
              <a:buFont typeface="Wingdings" pitchFamily="2" charset="2"/>
              <a:buChar char="Ø"/>
            </a:pPr>
            <a:endParaRPr lang="en-US" b="1" dirty="0" smtClean="0">
              <a:solidFill>
                <a:schemeClr val="bg2">
                  <a:lumMod val="75000"/>
                </a:schemeClr>
              </a:solidFill>
            </a:endParaRPr>
          </a:p>
          <a:p>
            <a:pPr>
              <a:buFont typeface="Wingdings" pitchFamily="2" charset="2"/>
              <a:buChar char="Ø"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Coral Reef Monitoring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Projects in Thailand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448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7"/>
            <a:ext cx="5071533" cy="316534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Walailak </a:t>
            </a:r>
            <a:r>
              <a:rPr lang="en-US" dirty="0" smtClean="0"/>
              <a:t>University has many outreach programs with local high schools. </a:t>
            </a:r>
            <a:br>
              <a:rPr lang="en-US" dirty="0" smtClean="0"/>
            </a:br>
            <a:endParaRPr lang="en-US" dirty="0" smtClean="0"/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Part </a:t>
            </a:r>
            <a:r>
              <a:rPr lang="en-US" dirty="0"/>
              <a:t>of an effort to </a:t>
            </a:r>
            <a:r>
              <a:rPr lang="en-US" dirty="0" smtClean="0"/>
              <a:t>integrate real-world </a:t>
            </a:r>
            <a:r>
              <a:rPr lang="en-US" dirty="0"/>
              <a:t>science into local high school </a:t>
            </a:r>
            <a:r>
              <a:rPr lang="en-US" dirty="0" smtClean="0"/>
              <a:t>curriculum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Students learn biology and field work, while contributing real scientific data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  <a:p>
            <a:pPr>
              <a:buFont typeface="Wingdings" pitchFamily="2" charset="2"/>
              <a:buChar char="§"/>
            </a:pP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Mosquito Crowd-Sensing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05200" y="1263134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bg1"/>
                </a:solidFill>
              </a:rPr>
              <a:t>In collaboration with Siriwan </a:t>
            </a:r>
            <a:r>
              <a:rPr lang="en-US" i="1" dirty="0">
                <a:solidFill>
                  <a:schemeClr val="bg1"/>
                </a:solidFill>
              </a:rPr>
              <a:t>Wongkoon </a:t>
            </a:r>
          </a:p>
        </p:txBody>
      </p:sp>
      <p:pic>
        <p:nvPicPr>
          <p:cNvPr id="5" name="Picture 4" descr="http://t3.gstatic.com/images?q=tbn:ANd9GcQVTFtpzD9LsBrTAZwvOoTOndFueMEqe3pg6uOHcOBX7u8qANkH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4048124"/>
            <a:ext cx="2619375" cy="1743076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://www.swissinfo.ch/flash/special/70_years_swissinfo/DVD-ROM/multimedia/malaria/images/specials/malaria/malaria_specia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676524"/>
            <a:ext cx="2623704" cy="13716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0265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7"/>
            <a:ext cx="5300133" cy="34506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Students: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Learn to identify mosquito species and how they reproduce and carry disease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Go out and identify mosquitos, and water canisters that can facilitate mosquito reproduction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 smtClean="0"/>
              <a:t>Record this data into a central database for use by biologists</a:t>
            </a:r>
            <a:endParaRPr lang="en-US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smtClean="0"/>
              <a:t>Mosquito Crowd-Sensing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505200" y="1263134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bg1"/>
                </a:solidFill>
              </a:rPr>
              <a:t>In collaboration with Siriwan </a:t>
            </a:r>
            <a:r>
              <a:rPr lang="en-US" i="1" dirty="0">
                <a:solidFill>
                  <a:schemeClr val="bg1"/>
                </a:solidFill>
              </a:rPr>
              <a:t>Wongkoon </a:t>
            </a:r>
          </a:p>
        </p:txBody>
      </p:sp>
      <p:pic>
        <p:nvPicPr>
          <p:cNvPr id="4098" name="Picture 2" descr="http://t2.gstatic.com/images?q=tbn:ANd9GcQL2dlN1wThV0-TEBP0vpz1wbfx1BssPt0kY137mVvJgRwjSJ0f1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0312" y="2590800"/>
            <a:ext cx="2510846" cy="1847851"/>
          </a:xfrm>
          <a:prstGeom prst="rect">
            <a:avLst/>
          </a:prstGeom>
          <a:noFill/>
          <a:ln w="12700"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www.co.monroe.in.us/tsd/Portals/0/Images/mosuitoswarm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0312" y="4438651"/>
            <a:ext cx="2510846" cy="1885950"/>
          </a:xfrm>
          <a:prstGeom prst="rect">
            <a:avLst/>
          </a:prstGeom>
          <a:noFill/>
          <a:ln w="12700"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1020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675466"/>
            <a:ext cx="5909733" cy="400874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 smtClean="0"/>
              <a:t>My work expanded on this system to create a mobile application for in field data entry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The application simplified the data entry process and allows in field data entry (where internet is available)</a:t>
            </a:r>
          </a:p>
          <a:p>
            <a:pPr>
              <a:buFont typeface="Wingdings" pitchFamily="2" charset="2"/>
              <a:buChar char="§"/>
            </a:pPr>
            <a:r>
              <a:rPr lang="en-US" dirty="0" smtClean="0"/>
              <a:t>The application is available as both a mobile website (for any mobile OS) and as an Android application</a:t>
            </a:r>
            <a:endParaRPr lang="en-US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 smtClean="0"/>
              <a:t>Mosquito Crowd-Sensing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505200" y="1263134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bg1"/>
                </a:solidFill>
              </a:rPr>
              <a:t>In collaboration with Siriwan </a:t>
            </a:r>
            <a:r>
              <a:rPr lang="en-US" i="1" dirty="0">
                <a:solidFill>
                  <a:schemeClr val="bg1"/>
                </a:solidFill>
              </a:rPr>
              <a:t>Wongkoon </a:t>
            </a:r>
          </a:p>
        </p:txBody>
      </p:sp>
      <p:pic>
        <p:nvPicPr>
          <p:cNvPr id="5122" name="Picture 2" descr="http://aux2.iconpedia.net/uploads/44069865587866984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2438400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t3.gstatic.com/images?q=tbn:ANd9GcSx7B25U9aUolN8OyP4SasSu0N9kaVkriw245fJzrdegz7uFJM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9475" y="5150689"/>
            <a:ext cx="1533525" cy="153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own Arrow 2"/>
          <p:cNvSpPr/>
          <p:nvPr/>
        </p:nvSpPr>
        <p:spPr>
          <a:xfrm>
            <a:off x="7696200" y="4267200"/>
            <a:ext cx="381000" cy="769189"/>
          </a:xfrm>
          <a:prstGeom prst="downArrow">
            <a:avLst/>
          </a:prstGeom>
          <a:solidFill>
            <a:schemeClr val="bg1"/>
          </a:solidFill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652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752600"/>
            <a:ext cx="2916307" cy="4791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752600"/>
            <a:ext cx="2920643" cy="4791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08752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Custom 1">
      <a:dk1>
        <a:srgbClr val="05233F"/>
      </a:dk1>
      <a:lt1>
        <a:srgbClr val="FFFFFF"/>
      </a:lt1>
      <a:dk2>
        <a:srgbClr val="05233F"/>
      </a:dk2>
      <a:lt2>
        <a:srgbClr val="FFFFFF"/>
      </a:lt2>
      <a:accent1>
        <a:srgbClr val="0B477F"/>
      </a:accent1>
      <a:accent2>
        <a:srgbClr val="4584D3"/>
      </a:accent2>
      <a:accent3>
        <a:srgbClr val="FFC000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1490</TotalTime>
  <Words>763</Words>
  <Application>Microsoft Office PowerPoint</Application>
  <PresentationFormat>On-screen Show (4:3)</PresentationFormat>
  <Paragraphs>127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Waveform</vt:lpstr>
      <vt:lpstr>Instrumenting Thailand’s Coastline: Cyber-Infrastructure for Environmental and Disaster Monitoring</vt:lpstr>
      <vt:lpstr>Introduction</vt:lpstr>
      <vt:lpstr>Research Interests</vt:lpstr>
      <vt:lpstr>Current Projects in Thailand</vt:lpstr>
      <vt:lpstr>Current Projects in Thailand</vt:lpstr>
      <vt:lpstr>Mosquito Crowd-Sensing</vt:lpstr>
      <vt:lpstr>PowerPoint Presentation</vt:lpstr>
      <vt:lpstr>PowerPoint Presentation</vt:lpstr>
      <vt:lpstr>PowerPoint Presentation</vt:lpstr>
      <vt:lpstr>PowerPoint Presentation</vt:lpstr>
      <vt:lpstr>Current Projects in Thailand</vt:lpstr>
      <vt:lpstr>Aquaculture Monitoring &amp;  Early Warning Flood Detection</vt:lpstr>
      <vt:lpstr>Aquaculture Monitoring &amp;  Early Warning Flood Detection</vt:lpstr>
      <vt:lpstr>Aquaculture Monitoring &amp;  Early Warning Flood Detection</vt:lpstr>
      <vt:lpstr>Aquaculture Monitoring &amp;  Early Warning Flood Detection</vt:lpstr>
      <vt:lpstr>Current Projects in Thailand</vt:lpstr>
      <vt:lpstr>Coral Reef Monitoring</vt:lpstr>
      <vt:lpstr>Coral Reef Monitoring</vt:lpstr>
      <vt:lpstr>Coral Reef Monitoring</vt:lpstr>
      <vt:lpstr>Coral Reef Monitoring</vt:lpstr>
      <vt:lpstr>Common Elements</vt:lpstr>
      <vt:lpstr>Acknowledgements</vt:lpstr>
      <vt:lpstr>Questions/ Comments/ Idea?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FoneAstra</dc:title>
  <dc:creator>Mikrasov</dc:creator>
  <cp:lastModifiedBy>Mikrasov</cp:lastModifiedBy>
  <cp:revision>85</cp:revision>
  <dcterms:created xsi:type="dcterms:W3CDTF">2006-08-16T00:00:00Z</dcterms:created>
  <dcterms:modified xsi:type="dcterms:W3CDTF">2013-03-18T10:25:29Z</dcterms:modified>
</cp:coreProperties>
</file>

<file path=docProps/thumbnail.jpeg>
</file>